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325" r:id="rId3"/>
    <p:sldId id="309" r:id="rId4"/>
    <p:sldId id="311" r:id="rId5"/>
    <p:sldId id="310" r:id="rId6"/>
    <p:sldId id="317" r:id="rId7"/>
    <p:sldId id="323" r:id="rId8"/>
    <p:sldId id="315" r:id="rId9"/>
    <p:sldId id="316" r:id="rId10"/>
    <p:sldId id="308" r:id="rId11"/>
    <p:sldId id="285" r:id="rId12"/>
    <p:sldId id="318" r:id="rId13"/>
    <p:sldId id="321" r:id="rId14"/>
    <p:sldId id="319" r:id="rId15"/>
    <p:sldId id="320" r:id="rId16"/>
    <p:sldId id="324" r:id="rId17"/>
    <p:sldId id="313" r:id="rId18"/>
    <p:sldId id="314"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extLst>
      <p:ext uri="{BB962C8B-B14F-4D97-AF65-F5344CB8AC3E}">
        <p14:creationId xmlns:p14="http://schemas.microsoft.com/office/powerpoint/2010/main" val="155751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1/9/2023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1/9/2023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1/9/2023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1/9/2023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1/9/2023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1/9/2023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jpl.nasa.gov/edu/learn/activities/science-fair-proje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youtube.com/watch?v=_8VOEqC7KLA"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pCvWuvCUo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youtube.com/watch?v=kNZi12OV9X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254000" y="171450"/>
            <a:ext cx="8509000" cy="638175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5715000" y="2057400"/>
            <a:ext cx="3124200" cy="1569660"/>
          </a:xfrm>
          <a:prstGeom prst="rect">
            <a:avLst/>
          </a:prstGeom>
          <a:noFill/>
        </p:spPr>
        <p:txBody>
          <a:bodyPr wrap="square" rtlCol="0">
            <a:spAutoFit/>
          </a:bodyPr>
          <a:lstStyle/>
          <a:p>
            <a:pPr algn="ctr"/>
            <a:r>
              <a:rPr lang="en-US" sz="4800" b="1" dirty="0">
                <a:solidFill>
                  <a:srgbClr val="FFFF00"/>
                </a:solidFill>
                <a:latin typeface="Times New Roman" pitchFamily="18" charset="0"/>
                <a:cs typeface="Times New Roman" pitchFamily="18" charset="0"/>
              </a:rPr>
              <a:t>January </a:t>
            </a:r>
          </a:p>
          <a:p>
            <a:pPr algn="ctr"/>
            <a:r>
              <a:rPr lang="en-US" sz="4800" b="1" dirty="0">
                <a:solidFill>
                  <a:srgbClr val="FFFF00"/>
                </a:solidFill>
                <a:latin typeface="Times New Roman" pitchFamily="18" charset="0"/>
                <a:cs typeface="Times New Roman" pitchFamily="18" charset="0"/>
              </a:rPr>
              <a:t>9-13</a:t>
            </a:r>
          </a:p>
        </p:txBody>
      </p:sp>
      <p:sp>
        <p:nvSpPr>
          <p:cNvPr id="7" name="TextBox 6"/>
          <p:cNvSpPr txBox="1"/>
          <p:nvPr/>
        </p:nvSpPr>
        <p:spPr>
          <a:xfrm>
            <a:off x="6324600" y="3810000"/>
            <a:ext cx="2438400" cy="1754326"/>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Weather and</a:t>
            </a:r>
          </a:p>
          <a:p>
            <a:r>
              <a:rPr lang="en-US" sz="3600" dirty="0">
                <a:solidFill>
                  <a:srgbClr val="92D050"/>
                </a:solidFill>
                <a:effectLst>
                  <a:outerShdw blurRad="38100" dist="38100" dir="2700000" algn="tl">
                    <a:srgbClr val="000000">
                      <a:alpha val="43137"/>
                    </a:srgbClr>
                  </a:outerShdw>
                </a:effectLst>
                <a:latin typeface="US" pitchFamily="82" charset="0"/>
              </a:rPr>
              <a:t>Climate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467600" cy="923330"/>
          </a:xfrm>
          <a:prstGeom prst="rect">
            <a:avLst/>
          </a:prstGeom>
          <a:noFill/>
        </p:spPr>
        <p:txBody>
          <a:bodyPr wrap="square" rtlCol="0">
            <a:spAutoFit/>
          </a:bodyPr>
          <a:lstStyle/>
          <a:p>
            <a:r>
              <a:rPr lang="en-US" sz="5400" dirty="0"/>
              <a:t>Homework for Science</a:t>
            </a:r>
          </a:p>
        </p:txBody>
      </p:sp>
      <p:sp>
        <p:nvSpPr>
          <p:cNvPr id="3" name="TextBox 2"/>
          <p:cNvSpPr txBox="1"/>
          <p:nvPr/>
        </p:nvSpPr>
        <p:spPr>
          <a:xfrm>
            <a:off x="457200" y="1524000"/>
            <a:ext cx="8382000" cy="1569660"/>
          </a:xfrm>
          <a:prstGeom prst="rect">
            <a:avLst/>
          </a:prstGeom>
          <a:noFill/>
        </p:spPr>
        <p:txBody>
          <a:bodyPr wrap="square" rtlCol="0">
            <a:spAutoFit/>
          </a:bodyPr>
          <a:lstStyle/>
          <a:p>
            <a:r>
              <a:rPr lang="en-US" sz="2400" dirty="0">
                <a:solidFill>
                  <a:srgbClr val="002060"/>
                </a:solidFill>
              </a:rPr>
              <a:t>Monday:   </a:t>
            </a:r>
          </a:p>
          <a:p>
            <a:r>
              <a:rPr lang="en-US" sz="2400" dirty="0">
                <a:solidFill>
                  <a:srgbClr val="002060"/>
                </a:solidFill>
              </a:rPr>
              <a:t>Tuesday:  </a:t>
            </a:r>
          </a:p>
          <a:p>
            <a:r>
              <a:rPr lang="en-US" sz="2400" dirty="0">
                <a:solidFill>
                  <a:srgbClr val="002060"/>
                </a:solidFill>
              </a:rPr>
              <a:t>Wednesday:</a:t>
            </a:r>
          </a:p>
          <a:p>
            <a:r>
              <a:rPr lang="en-US" sz="2400" dirty="0">
                <a:solidFill>
                  <a:srgbClr val="002060"/>
                </a:solidFill>
              </a:rPr>
              <a:t>Thursday:   </a:t>
            </a:r>
            <a:endParaRPr lang="en-US" sz="2400" dirty="0">
              <a:solidFill>
                <a:schemeClr val="accent2">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803731"/>
            <a:ext cx="8458200" cy="5139869"/>
          </a:xfrm>
          <a:prstGeom prst="rect">
            <a:avLst/>
          </a:prstGeom>
          <a:noFill/>
        </p:spPr>
        <p:txBody>
          <a:bodyPr wrap="square" rtlCol="0">
            <a:spAutoFit/>
          </a:bodyPr>
          <a:lstStyle/>
          <a:p>
            <a:r>
              <a:rPr lang="en-US" sz="2000" dirty="0">
                <a:solidFill>
                  <a:srgbClr val="002060"/>
                </a:solidFill>
              </a:rPr>
              <a:t>Standard:    </a:t>
            </a:r>
            <a:r>
              <a:rPr lang="en-US" sz="2000" dirty="0"/>
              <a:t>Plan and carry out an investigation to demonstrate how energy from the sun transfers heat to air, land and water at different rates. (Clarification statement: Heat transfer should include the processes of conduction, convection, and radiation.) </a:t>
            </a:r>
          </a:p>
          <a:p>
            <a:endParaRPr lang="en-US" sz="2000" dirty="0">
              <a:cs typeface="Arial" pitchFamily="34" charset="0"/>
            </a:endParaRPr>
          </a:p>
          <a:p>
            <a:r>
              <a:rPr lang="en-US" sz="2000" dirty="0">
                <a:solidFill>
                  <a:srgbClr val="002060"/>
                </a:solidFill>
              </a:rPr>
              <a:t>Learning Target: </a:t>
            </a:r>
            <a:r>
              <a:rPr lang="en-US" sz="2000" dirty="0"/>
              <a:t>I can explain how energy from the sun transfers heat to air, land, and water.</a:t>
            </a:r>
          </a:p>
          <a:p>
            <a:endParaRPr lang="en-US" sz="2000" dirty="0"/>
          </a:p>
          <a:p>
            <a:r>
              <a:rPr lang="en-US" sz="2000" dirty="0">
                <a:solidFill>
                  <a:srgbClr val="002060"/>
                </a:solidFill>
              </a:rPr>
              <a:t>Warm-up:  </a:t>
            </a:r>
            <a:r>
              <a:rPr lang="en-US" sz="2000" dirty="0"/>
              <a:t>Chapter  13 Workbook Packet</a:t>
            </a:r>
          </a:p>
          <a:p>
            <a:endParaRPr lang="en-US" sz="2000" dirty="0"/>
          </a:p>
          <a:p>
            <a:r>
              <a:rPr lang="en-US" sz="2000" dirty="0">
                <a:solidFill>
                  <a:srgbClr val="002060"/>
                </a:solidFill>
              </a:rPr>
              <a:t>Work Session: </a:t>
            </a:r>
            <a:r>
              <a:rPr lang="en-US" sz="2000" dirty="0"/>
              <a:t>Unit: 3  Weather and Climate; Conduction, Convection, and Radiation; Workbook Packet Ch. 11 335-340; </a:t>
            </a:r>
            <a:r>
              <a:rPr lang="en-US" sz="2000" dirty="0">
                <a:solidFill>
                  <a:srgbClr val="002060"/>
                </a:solidFill>
              </a:rPr>
              <a:t>Science Fair Project</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Quiz on 1/11</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Monday, January 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5800"/>
            <a:ext cx="8458200" cy="5755422"/>
          </a:xfrm>
          <a:prstGeom prst="rect">
            <a:avLst/>
          </a:prstGeom>
          <a:noFill/>
        </p:spPr>
        <p:txBody>
          <a:bodyPr wrap="square" rtlCol="0">
            <a:spAutoFit/>
          </a:bodyPr>
          <a:lstStyle/>
          <a:p>
            <a:r>
              <a:rPr lang="en-US" sz="2000" dirty="0">
                <a:solidFill>
                  <a:srgbClr val="002060"/>
                </a:solidFill>
              </a:rPr>
              <a:t>Standard:  S6E4.b  </a:t>
            </a:r>
            <a:r>
              <a:rPr lang="en-US" sz="2000" dirty="0"/>
              <a:t>Plan and carry out an investigation to demonstrate how energy from the sun transfers heat to air, land and water at different rates. (Clarification statement: Heat transfer should include the processes of conduction, convection, and radiation.) </a:t>
            </a:r>
          </a:p>
          <a:p>
            <a:r>
              <a:rPr lang="en-US" sz="2000" dirty="0">
                <a:solidFill>
                  <a:srgbClr val="FFFF00"/>
                </a:solidFill>
              </a:rPr>
              <a:t>c)Develop a model demonstrating the interaction between unequal heating and the rotation of the Earth that causes local and global wind systems. </a:t>
            </a:r>
          </a:p>
          <a:p>
            <a:endParaRPr lang="en-US" sz="2000" dirty="0">
              <a:cs typeface="Arial" pitchFamily="34" charset="0"/>
            </a:endParaRPr>
          </a:p>
          <a:p>
            <a:r>
              <a:rPr lang="en-US" sz="2000" dirty="0">
                <a:solidFill>
                  <a:srgbClr val="002060"/>
                </a:solidFill>
              </a:rPr>
              <a:t>Learning Target: </a:t>
            </a:r>
            <a:r>
              <a:rPr lang="en-US" sz="2000" dirty="0"/>
              <a:t>I can explain heat transfer by conduction, convection, radiation.</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Climate; Conduction, Convection, and Radiation; </a:t>
            </a:r>
            <a:r>
              <a:rPr lang="en-US" sz="2000" dirty="0">
                <a:solidFill>
                  <a:srgbClr val="002060"/>
                </a:solidFill>
              </a:rPr>
              <a:t>Science Fair Project</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Quiz on 1/11</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Tuesday, January 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5800"/>
            <a:ext cx="8458200" cy="5755422"/>
          </a:xfrm>
          <a:prstGeom prst="rect">
            <a:avLst/>
          </a:prstGeom>
          <a:noFill/>
        </p:spPr>
        <p:txBody>
          <a:bodyPr wrap="square" rtlCol="0">
            <a:spAutoFit/>
          </a:bodyPr>
          <a:lstStyle/>
          <a:p>
            <a:r>
              <a:rPr lang="en-US" sz="2000" dirty="0">
                <a:solidFill>
                  <a:srgbClr val="002060"/>
                </a:solidFill>
              </a:rPr>
              <a:t>Standard:  S6E4.b  </a:t>
            </a:r>
            <a:r>
              <a:rPr lang="en-US" sz="2000" dirty="0"/>
              <a:t>Plan and carry out an investigation to demonstrate how energy from the sun transfers heat to air, land and water at different rates. (Clarification statement: Heat transfer should include the processes of conduction, convection, and radiation.) </a:t>
            </a:r>
          </a:p>
          <a:p>
            <a:r>
              <a:rPr lang="en-US" sz="2000" dirty="0">
                <a:solidFill>
                  <a:srgbClr val="FFFF00"/>
                </a:solidFill>
              </a:rPr>
              <a:t>c)Develop a model demonstrating the interaction between unequal heating and the rotation of the Earth that causes local and global wind systems. </a:t>
            </a:r>
          </a:p>
          <a:p>
            <a:endParaRPr lang="en-US" sz="2000" dirty="0">
              <a:cs typeface="Arial" pitchFamily="34" charset="0"/>
            </a:endParaRPr>
          </a:p>
          <a:p>
            <a:r>
              <a:rPr lang="en-US" sz="2000" dirty="0">
                <a:solidFill>
                  <a:srgbClr val="002060"/>
                </a:solidFill>
              </a:rPr>
              <a:t>Learning Target: </a:t>
            </a:r>
            <a:r>
              <a:rPr lang="en-US" sz="2000" dirty="0"/>
              <a:t>I can explain heat transfer by conduction, convection, radiation.</a:t>
            </a:r>
          </a:p>
          <a:p>
            <a:endParaRPr lang="en-US" sz="2000" dirty="0"/>
          </a:p>
          <a:p>
            <a:r>
              <a:rPr lang="en-US" sz="2000" dirty="0">
                <a:solidFill>
                  <a:srgbClr val="002060"/>
                </a:solidFill>
              </a:rPr>
              <a:t>Warm-up:  </a:t>
            </a:r>
            <a:r>
              <a:rPr lang="en-US" sz="2000" dirty="0"/>
              <a:t>Chapter  11 &amp; 13 Workbook Packet</a:t>
            </a:r>
          </a:p>
          <a:p>
            <a:endParaRPr lang="en-US" sz="2000" dirty="0"/>
          </a:p>
          <a:p>
            <a:r>
              <a:rPr lang="en-US" sz="2000" dirty="0">
                <a:solidFill>
                  <a:srgbClr val="002060"/>
                </a:solidFill>
              </a:rPr>
              <a:t>Work Session: </a:t>
            </a:r>
            <a:r>
              <a:rPr lang="en-US" sz="2000" dirty="0"/>
              <a:t>Unit: 3  Weather and Climate; Textbook Ch.11 p.386-392; Textbook 452-470; </a:t>
            </a:r>
            <a:r>
              <a:rPr lang="en-US" sz="2000" b="1" dirty="0">
                <a:solidFill>
                  <a:srgbClr val="002060"/>
                </a:solidFill>
              </a:rPr>
              <a:t>Science Fair Project</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Quiz on S6E4.b</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Wednesday, January 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14400"/>
            <a:ext cx="8458200" cy="4832092"/>
          </a:xfrm>
          <a:prstGeom prst="rect">
            <a:avLst/>
          </a:prstGeom>
          <a:noFill/>
        </p:spPr>
        <p:txBody>
          <a:bodyPr wrap="square" rtlCol="0">
            <a:spAutoFit/>
          </a:bodyPr>
          <a:lstStyle/>
          <a:p>
            <a:r>
              <a:rPr lang="en-US" sz="2000" dirty="0">
                <a:solidFill>
                  <a:srgbClr val="002060"/>
                </a:solidFill>
              </a:rPr>
              <a:t>Standard: S6E4.c</a:t>
            </a:r>
            <a:endParaRPr lang="en-US" sz="2000" dirty="0"/>
          </a:p>
          <a:p>
            <a:r>
              <a:rPr lang="en-US" sz="2000" dirty="0">
                <a:solidFill>
                  <a:srgbClr val="FFFF00"/>
                </a:solidFill>
              </a:rPr>
              <a:t>c)Develop a model demonstrating the interaction between unequal heating and the rotation of the Earth that causes local and global wind systems. </a:t>
            </a:r>
          </a:p>
          <a:p>
            <a:endParaRPr lang="en-US" sz="2000" dirty="0">
              <a:cs typeface="Arial" pitchFamily="34" charset="0"/>
            </a:endParaRPr>
          </a:p>
          <a:p>
            <a:r>
              <a:rPr lang="en-US" sz="2000" dirty="0">
                <a:solidFill>
                  <a:srgbClr val="002060"/>
                </a:solidFill>
              </a:rPr>
              <a:t>Learning Target: </a:t>
            </a:r>
            <a:r>
              <a:rPr lang="en-US" sz="2000" dirty="0"/>
              <a:t>I can explain how unequal heating and rotation of Earth causes wind systems.</a:t>
            </a:r>
          </a:p>
          <a:p>
            <a:endParaRPr lang="en-US" sz="2000" dirty="0"/>
          </a:p>
          <a:p>
            <a:r>
              <a:rPr lang="en-US" sz="2000" dirty="0">
                <a:solidFill>
                  <a:srgbClr val="002060"/>
                </a:solidFill>
              </a:rPr>
              <a:t>Warm-up:  </a:t>
            </a:r>
            <a:r>
              <a:rPr lang="en-US" sz="2000" dirty="0"/>
              <a:t>Chapter  11 &amp; 13 Workbook Packet</a:t>
            </a:r>
          </a:p>
          <a:p>
            <a:endParaRPr lang="en-US" sz="2000" dirty="0"/>
          </a:p>
          <a:p>
            <a:r>
              <a:rPr lang="en-US" sz="2000" dirty="0">
                <a:solidFill>
                  <a:srgbClr val="002060"/>
                </a:solidFill>
              </a:rPr>
              <a:t>Work Session: </a:t>
            </a:r>
            <a:r>
              <a:rPr lang="en-US" sz="2000" dirty="0"/>
              <a:t>Unit: 3  Weather and Climate; Textbook Ch.11 p.395-398; </a:t>
            </a:r>
            <a:r>
              <a:rPr lang="en-US" sz="2000" b="1" dirty="0">
                <a:solidFill>
                  <a:srgbClr val="002060"/>
                </a:solidFill>
              </a:rPr>
              <a:t>Science Fair Project</a:t>
            </a:r>
          </a:p>
          <a:p>
            <a:endParaRPr lang="en-US" sz="2000" dirty="0"/>
          </a:p>
          <a:p>
            <a:r>
              <a:rPr lang="en-US" sz="2000" dirty="0">
                <a:solidFill>
                  <a:srgbClr val="002060"/>
                </a:solidFill>
              </a:rPr>
              <a:t>Closing: </a:t>
            </a:r>
            <a:r>
              <a:rPr lang="en-US" sz="2000" dirty="0"/>
              <a:t>Student summarize</a:t>
            </a:r>
          </a:p>
          <a:p>
            <a:endParaRPr lang="en-US" sz="2400" dirty="0"/>
          </a:p>
          <a:p>
            <a:r>
              <a:rPr lang="en-US" sz="2400" dirty="0">
                <a:solidFill>
                  <a:srgbClr val="002060"/>
                </a:solidFill>
              </a:rPr>
              <a:t>Reminders: Science Fair Projects</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Thursday, January 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5800"/>
            <a:ext cx="8458200" cy="5447645"/>
          </a:xfrm>
          <a:prstGeom prst="rect">
            <a:avLst/>
          </a:prstGeom>
          <a:noFill/>
        </p:spPr>
        <p:txBody>
          <a:bodyPr wrap="square" rtlCol="0">
            <a:spAutoFit/>
          </a:bodyPr>
          <a:lstStyle/>
          <a:p>
            <a:r>
              <a:rPr lang="en-US" sz="2000" dirty="0">
                <a:solidFill>
                  <a:srgbClr val="002060"/>
                </a:solidFill>
              </a:rPr>
              <a:t>Standard: S6E4.b  </a:t>
            </a:r>
            <a:r>
              <a:rPr lang="en-US" sz="2000" dirty="0"/>
              <a:t>Plan and carry out an investigation to demonstrate how energy from the sun transfers heat to air, land and water at different rates. (Clarification statement: Heat transfer should include the processes of conduction, convection, and radiation.) </a:t>
            </a:r>
          </a:p>
          <a:p>
            <a:r>
              <a:rPr lang="en-US" sz="2000" dirty="0">
                <a:solidFill>
                  <a:srgbClr val="FFFF00"/>
                </a:solidFill>
              </a:rPr>
              <a:t>c)Develop a model demonstrating the interaction between unequal heating and the rotation of the Earth that causes local and global wind systems. </a:t>
            </a:r>
          </a:p>
          <a:p>
            <a:endParaRPr lang="en-US" sz="2000" dirty="0">
              <a:cs typeface="Arial" pitchFamily="34" charset="0"/>
            </a:endParaRPr>
          </a:p>
          <a:p>
            <a:r>
              <a:rPr lang="en-US" sz="2000" dirty="0">
                <a:solidFill>
                  <a:srgbClr val="002060"/>
                </a:solidFill>
              </a:rPr>
              <a:t>Learning Target: </a:t>
            </a:r>
            <a:r>
              <a:rPr lang="en-US" sz="2000" dirty="0"/>
              <a:t>I can explain how unequal heating and rotation of Earth causes wind systems.</a:t>
            </a:r>
          </a:p>
          <a:p>
            <a:endParaRPr lang="en-US" sz="2000" dirty="0"/>
          </a:p>
          <a:p>
            <a:r>
              <a:rPr lang="en-US" sz="2000" dirty="0">
                <a:solidFill>
                  <a:srgbClr val="002060"/>
                </a:solidFill>
              </a:rPr>
              <a:t>Warm-up:  </a:t>
            </a:r>
            <a:r>
              <a:rPr lang="en-US" sz="2000" dirty="0"/>
              <a:t>Chapter  11 &amp; 13 Workbook Packet</a:t>
            </a:r>
          </a:p>
          <a:p>
            <a:endParaRPr lang="en-US" sz="2000" dirty="0"/>
          </a:p>
          <a:p>
            <a:r>
              <a:rPr lang="en-US" sz="2000" dirty="0">
                <a:solidFill>
                  <a:srgbClr val="002060"/>
                </a:solidFill>
              </a:rPr>
              <a:t>Work Session: </a:t>
            </a:r>
            <a:r>
              <a:rPr lang="en-US" sz="2000" dirty="0"/>
              <a:t>Stations; Textbook p. 395-398; </a:t>
            </a:r>
            <a:r>
              <a:rPr lang="en-US" sz="2000" dirty="0">
                <a:solidFill>
                  <a:srgbClr val="002060"/>
                </a:solidFill>
              </a:rPr>
              <a:t>Science Fair Project</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Friday, January 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images.squarespace-cdn.com/content/v1/589f5ac0b3db2b3945379d79/1632836411600-IIG08XY3IEQA5OTRCXVV/Engineering+Design+Process+19.png?format=750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ngineering+Design+Process+19.png"/>
          <p:cNvPicPr>
            <a:picLocks noChangeAspect="1"/>
          </p:cNvPicPr>
          <p:nvPr/>
        </p:nvPicPr>
        <p:blipFill>
          <a:blip r:embed="rId3" cstate="print"/>
          <a:stretch>
            <a:fillRect/>
          </a:stretch>
        </p:blipFill>
        <p:spPr>
          <a:xfrm>
            <a:off x="1219200" y="457200"/>
            <a:ext cx="6096000" cy="609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P Schools' science fair has 3 perfect scores, 12 superior ratings">
            <a:extLst>
              <a:ext uri="{FF2B5EF4-FFF2-40B4-BE49-F238E27FC236}">
                <a16:creationId xmlns:a16="http://schemas.microsoft.com/office/drawing/2014/main" id="{6EBCF501-2374-4B47-A38D-C288BF723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752600"/>
            <a:ext cx="6705600"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6468F7-51E1-4496-94BE-9EE97B4957F7}"/>
              </a:ext>
            </a:extLst>
          </p:cNvPr>
          <p:cNvSpPr/>
          <p:nvPr/>
        </p:nvSpPr>
        <p:spPr>
          <a:xfrm>
            <a:off x="1371600" y="457200"/>
            <a:ext cx="65174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Science Fair Project</a:t>
            </a:r>
          </a:p>
        </p:txBody>
      </p:sp>
      <p:sp>
        <p:nvSpPr>
          <p:cNvPr id="4" name="TextBox 3"/>
          <p:cNvSpPr txBox="1"/>
          <p:nvPr/>
        </p:nvSpPr>
        <p:spPr>
          <a:xfrm>
            <a:off x="381000" y="5105400"/>
            <a:ext cx="8305800" cy="584775"/>
          </a:xfrm>
          <a:prstGeom prst="rect">
            <a:avLst/>
          </a:prstGeom>
          <a:noFill/>
        </p:spPr>
        <p:txBody>
          <a:bodyPr wrap="square" rtlCol="0">
            <a:spAutoFit/>
          </a:bodyPr>
          <a:lstStyle/>
          <a:p>
            <a:r>
              <a:rPr lang="en-US" sz="3200" dirty="0">
                <a:solidFill>
                  <a:srgbClr val="FFFF00"/>
                </a:solidFill>
                <a:hlinkClick r:id="rId4"/>
              </a:rPr>
              <a:t>Video Link to How to do a Science Fair Project</a:t>
            </a:r>
            <a:endParaRPr lang="en-US" sz="3200" dirty="0">
              <a:solidFill>
                <a:srgbClr val="FFFF00"/>
              </a:solidFill>
            </a:endParaRPr>
          </a:p>
        </p:txBody>
      </p:sp>
    </p:spTree>
    <p:extLst>
      <p:ext uri="{BB962C8B-B14F-4D97-AF65-F5344CB8AC3E}">
        <p14:creationId xmlns:p14="http://schemas.microsoft.com/office/powerpoint/2010/main" val="382924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ady, Set, Invent! The Google Science Fair is Launched | KQED">
            <a:extLst>
              <a:ext uri="{FF2B5EF4-FFF2-40B4-BE49-F238E27FC236}">
                <a16:creationId xmlns:a16="http://schemas.microsoft.com/office/drawing/2014/main" id="{D8D5CFAD-2E22-4364-AFAE-35CB4CE7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438400"/>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ogle Science Fair, the competition for teenagers who want to change the  world, begins enrollments - Business Review">
            <a:extLst>
              <a:ext uri="{FF2B5EF4-FFF2-40B4-BE49-F238E27FC236}">
                <a16:creationId xmlns:a16="http://schemas.microsoft.com/office/drawing/2014/main" id="{5159DA90-8A89-405D-B089-F6C4B98157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6450" y="381000"/>
            <a:ext cx="4876800" cy="1761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97394A-2618-44C6-AF07-C1D3B672C4A1}"/>
              </a:ext>
            </a:extLst>
          </p:cNvPr>
          <p:cNvSpPr txBox="1"/>
          <p:nvPr/>
        </p:nvSpPr>
        <p:spPr>
          <a:xfrm>
            <a:off x="3505200" y="5888779"/>
            <a:ext cx="4552950" cy="381000"/>
          </a:xfrm>
          <a:prstGeom prst="rect">
            <a:avLst/>
          </a:prstGeom>
          <a:noFill/>
        </p:spPr>
        <p:txBody>
          <a:bodyPr wrap="square" rtlCol="0">
            <a:spAutoFit/>
          </a:bodyPr>
          <a:lstStyle/>
          <a:p>
            <a:r>
              <a:rPr lang="en-US" dirty="0">
                <a:hlinkClick r:id="rId5"/>
              </a:rPr>
              <a:t>Video Link to video</a:t>
            </a:r>
            <a:endParaRPr lang="en-US" dirty="0"/>
          </a:p>
        </p:txBody>
      </p:sp>
    </p:spTree>
    <p:extLst>
      <p:ext uri="{BB962C8B-B14F-4D97-AF65-F5344CB8AC3E}">
        <p14:creationId xmlns:p14="http://schemas.microsoft.com/office/powerpoint/2010/main" val="327452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ientific_method.width-1500.png"/>
          <p:cNvPicPr>
            <a:picLocks noChangeAspect="1"/>
          </p:cNvPicPr>
          <p:nvPr/>
        </p:nvPicPr>
        <p:blipFill>
          <a:blip r:embed="rId3" cstate="print"/>
          <a:stretch>
            <a:fillRect/>
          </a:stretch>
        </p:blipFill>
        <p:spPr>
          <a:xfrm>
            <a:off x="533400" y="228600"/>
            <a:ext cx="7747099" cy="63770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FC5D6E-604C-4A73-A1CB-6360B481AA3A}"/>
              </a:ext>
            </a:extLst>
          </p:cNvPr>
          <p:cNvGraphicFramePr>
            <a:graphicFrameLocks noGrp="1"/>
          </p:cNvGraphicFramePr>
          <p:nvPr>
            <p:extLst>
              <p:ext uri="{D42A27DB-BD31-4B8C-83A1-F6EECF244321}">
                <p14:modId xmlns:p14="http://schemas.microsoft.com/office/powerpoint/2010/main" val="2032927015"/>
              </p:ext>
            </p:extLst>
          </p:nvPr>
        </p:nvGraphicFramePr>
        <p:xfrm>
          <a:off x="609600" y="685800"/>
          <a:ext cx="8229600" cy="261756"/>
        </p:xfrm>
        <a:graphic>
          <a:graphicData uri="http://schemas.openxmlformats.org/drawingml/2006/table">
            <a:tbl>
              <a:tblPr>
                <a:tableStyleId>{5C22544A-7EE6-4342-B048-85BDC9FD1C3A}</a:tableStyleId>
              </a:tblPr>
              <a:tblGrid>
                <a:gridCol w="787849">
                  <a:extLst>
                    <a:ext uri="{9D8B030D-6E8A-4147-A177-3AD203B41FA5}">
                      <a16:colId xmlns:a16="http://schemas.microsoft.com/office/drawing/2014/main" val="1167251391"/>
                    </a:ext>
                  </a:extLst>
                </a:gridCol>
                <a:gridCol w="2055259">
                  <a:extLst>
                    <a:ext uri="{9D8B030D-6E8A-4147-A177-3AD203B41FA5}">
                      <a16:colId xmlns:a16="http://schemas.microsoft.com/office/drawing/2014/main" val="2084471733"/>
                    </a:ext>
                  </a:extLst>
                </a:gridCol>
                <a:gridCol w="822104">
                  <a:extLst>
                    <a:ext uri="{9D8B030D-6E8A-4147-A177-3AD203B41FA5}">
                      <a16:colId xmlns:a16="http://schemas.microsoft.com/office/drawing/2014/main" val="2292815685"/>
                    </a:ext>
                  </a:extLst>
                </a:gridCol>
                <a:gridCol w="736468">
                  <a:extLst>
                    <a:ext uri="{9D8B030D-6E8A-4147-A177-3AD203B41FA5}">
                      <a16:colId xmlns:a16="http://schemas.microsoft.com/office/drawing/2014/main" val="991520494"/>
                    </a:ext>
                  </a:extLst>
                </a:gridCol>
                <a:gridCol w="693650">
                  <a:extLst>
                    <a:ext uri="{9D8B030D-6E8A-4147-A177-3AD203B41FA5}">
                      <a16:colId xmlns:a16="http://schemas.microsoft.com/office/drawing/2014/main" val="425792224"/>
                    </a:ext>
                  </a:extLst>
                </a:gridCol>
                <a:gridCol w="3134270">
                  <a:extLst>
                    <a:ext uri="{9D8B030D-6E8A-4147-A177-3AD203B41FA5}">
                      <a16:colId xmlns:a16="http://schemas.microsoft.com/office/drawing/2014/main" val="1280934311"/>
                    </a:ext>
                  </a:extLst>
                </a:gridCol>
              </a:tblGrid>
              <a:tr h="261589">
                <a:tc>
                  <a:txBody>
                    <a:bodyPr/>
                    <a:lstStyle/>
                    <a:p>
                      <a:pPr marL="0" marR="0" algn="r">
                        <a:lnSpc>
                          <a:spcPct val="115000"/>
                        </a:lnSpc>
                        <a:spcBef>
                          <a:spcPts val="0"/>
                        </a:spcBef>
                        <a:spcAft>
                          <a:spcPts val="0"/>
                        </a:spcAft>
                      </a:pPr>
                      <a:r>
                        <a:rPr lang="en-US" sz="900">
                          <a:effectLst/>
                        </a:rPr>
                        <a:t>Teacher: </a:t>
                      </a:r>
                      <a:endParaRPr lang="en-US" sz="1000">
                        <a:effectLst/>
                        <a:latin typeface="Arial" panose="020B0604020202020204" pitchFamily="34" charset="0"/>
                        <a:ea typeface="Arial" panose="020B0604020202020204" pitchFamily="34" charset="0"/>
                      </a:endParaRPr>
                    </a:p>
                  </a:txBody>
                  <a:tcPr marL="57091" marR="57091" marT="57091" marB="57091"/>
                </a:tc>
                <a:tc>
                  <a:txBody>
                    <a:bodyPr/>
                    <a:lstStyle/>
                    <a:p>
                      <a:pPr marL="0" marR="0">
                        <a:lnSpc>
                          <a:spcPct val="115000"/>
                        </a:lnSpc>
                        <a:spcBef>
                          <a:spcPts val="0"/>
                        </a:spcBef>
                        <a:spcAft>
                          <a:spcPts val="0"/>
                        </a:spcAft>
                      </a:pPr>
                      <a:r>
                        <a:rPr lang="en-US" sz="900">
                          <a:effectLst/>
                        </a:rPr>
                        <a:t>R. Johnson/ Mr. Smith</a:t>
                      </a:r>
                      <a:endParaRPr lang="en-US" sz="1000">
                        <a:effectLst/>
                        <a:latin typeface="Arial" panose="020B0604020202020204" pitchFamily="34" charset="0"/>
                        <a:ea typeface="Arial" panose="020B0604020202020204" pitchFamily="34" charset="0"/>
                      </a:endParaRPr>
                    </a:p>
                  </a:txBody>
                  <a:tcPr marL="57091" marR="57091" marT="57091" marB="57091"/>
                </a:tc>
                <a:tc>
                  <a:txBody>
                    <a:bodyPr/>
                    <a:lstStyle/>
                    <a:p>
                      <a:pPr marL="0" marR="0" algn="r">
                        <a:lnSpc>
                          <a:spcPct val="115000"/>
                        </a:lnSpc>
                        <a:spcBef>
                          <a:spcPts val="0"/>
                        </a:spcBef>
                        <a:spcAft>
                          <a:spcPts val="0"/>
                        </a:spcAft>
                      </a:pPr>
                      <a:r>
                        <a:rPr lang="en-US" sz="900">
                          <a:effectLst/>
                        </a:rPr>
                        <a:t>Grade Level:</a:t>
                      </a:r>
                      <a:endParaRPr lang="en-US" sz="1000">
                        <a:effectLst/>
                        <a:latin typeface="Arial" panose="020B0604020202020204" pitchFamily="34" charset="0"/>
                        <a:ea typeface="Arial" panose="020B0604020202020204" pitchFamily="34" charset="0"/>
                      </a:endParaRPr>
                    </a:p>
                  </a:txBody>
                  <a:tcPr marL="57091" marR="57091" marT="57091" marB="57091"/>
                </a:tc>
                <a:tc>
                  <a:txBody>
                    <a:bodyPr/>
                    <a:lstStyle/>
                    <a:p>
                      <a:pPr marL="0" marR="0">
                        <a:lnSpc>
                          <a:spcPct val="115000"/>
                        </a:lnSpc>
                        <a:spcBef>
                          <a:spcPts val="0"/>
                        </a:spcBef>
                        <a:spcAft>
                          <a:spcPts val="0"/>
                        </a:spcAft>
                      </a:pPr>
                      <a:r>
                        <a:rPr lang="en-US" sz="900">
                          <a:effectLst/>
                        </a:rPr>
                        <a:t>6th</a:t>
                      </a:r>
                      <a:endParaRPr lang="en-US" sz="1000">
                        <a:effectLst/>
                        <a:latin typeface="Arial" panose="020B0604020202020204" pitchFamily="34" charset="0"/>
                        <a:ea typeface="Arial" panose="020B0604020202020204" pitchFamily="34" charset="0"/>
                      </a:endParaRPr>
                    </a:p>
                  </a:txBody>
                  <a:tcPr marL="57091" marR="57091" marT="57091" marB="57091"/>
                </a:tc>
                <a:tc>
                  <a:txBody>
                    <a:bodyPr/>
                    <a:lstStyle/>
                    <a:p>
                      <a:pPr marL="0" marR="0" algn="r">
                        <a:lnSpc>
                          <a:spcPct val="115000"/>
                        </a:lnSpc>
                        <a:spcBef>
                          <a:spcPts val="0"/>
                        </a:spcBef>
                        <a:spcAft>
                          <a:spcPts val="0"/>
                        </a:spcAft>
                      </a:pPr>
                      <a:r>
                        <a:rPr lang="en-US" sz="900">
                          <a:effectLst/>
                        </a:rPr>
                        <a:t>Subject:</a:t>
                      </a:r>
                      <a:endParaRPr lang="en-US" sz="1000">
                        <a:effectLst/>
                        <a:latin typeface="Arial" panose="020B0604020202020204" pitchFamily="34" charset="0"/>
                        <a:ea typeface="Arial" panose="020B0604020202020204" pitchFamily="34" charset="0"/>
                      </a:endParaRPr>
                    </a:p>
                  </a:txBody>
                  <a:tcPr marL="57091" marR="57091" marT="57091" marB="57091"/>
                </a:tc>
                <a:tc>
                  <a:txBody>
                    <a:bodyPr/>
                    <a:lstStyle/>
                    <a:p>
                      <a:pPr marL="0" marR="0">
                        <a:lnSpc>
                          <a:spcPct val="115000"/>
                        </a:lnSpc>
                        <a:spcBef>
                          <a:spcPts val="0"/>
                        </a:spcBef>
                        <a:spcAft>
                          <a:spcPts val="0"/>
                        </a:spcAft>
                      </a:pPr>
                      <a:r>
                        <a:rPr lang="en-US" sz="900" dirty="0">
                          <a:effectLst/>
                        </a:rPr>
                        <a:t>Earth Science</a:t>
                      </a:r>
                      <a:endParaRPr lang="en-US" sz="1000" dirty="0">
                        <a:effectLst/>
                        <a:latin typeface="Arial" panose="020B0604020202020204" pitchFamily="34" charset="0"/>
                        <a:ea typeface="Arial" panose="020B0604020202020204" pitchFamily="34" charset="0"/>
                      </a:endParaRPr>
                    </a:p>
                  </a:txBody>
                  <a:tcPr marL="57091" marR="57091" marT="57091" marB="57091"/>
                </a:tc>
                <a:extLst>
                  <a:ext uri="{0D108BD9-81ED-4DB2-BD59-A6C34878D82A}">
                    <a16:rowId xmlns:a16="http://schemas.microsoft.com/office/drawing/2014/main" val="1203136599"/>
                  </a:ext>
                </a:extLst>
              </a:tr>
            </a:tbl>
          </a:graphicData>
        </a:graphic>
      </p:graphicFrame>
      <p:graphicFrame>
        <p:nvGraphicFramePr>
          <p:cNvPr id="3" name="Table 2">
            <a:extLst>
              <a:ext uri="{FF2B5EF4-FFF2-40B4-BE49-F238E27FC236}">
                <a16:creationId xmlns:a16="http://schemas.microsoft.com/office/drawing/2014/main" id="{89CC0D74-D829-476A-BFD6-74F93B601288}"/>
              </a:ext>
            </a:extLst>
          </p:cNvPr>
          <p:cNvGraphicFramePr>
            <a:graphicFrameLocks noGrp="1"/>
          </p:cNvGraphicFramePr>
          <p:nvPr/>
        </p:nvGraphicFramePr>
        <p:xfrm>
          <a:off x="1267845" y="1442984"/>
          <a:ext cx="6608310" cy="4791086"/>
        </p:xfrm>
        <a:graphic>
          <a:graphicData uri="http://schemas.openxmlformats.org/drawingml/2006/table">
            <a:tbl>
              <a:tblPr>
                <a:tableStyleId>{5C22544A-7EE6-4342-B048-85BDC9FD1C3A}</a:tableStyleId>
              </a:tblPr>
              <a:tblGrid>
                <a:gridCol w="1101385">
                  <a:extLst>
                    <a:ext uri="{9D8B030D-6E8A-4147-A177-3AD203B41FA5}">
                      <a16:colId xmlns:a16="http://schemas.microsoft.com/office/drawing/2014/main" val="1048415745"/>
                    </a:ext>
                  </a:extLst>
                </a:gridCol>
                <a:gridCol w="1101385">
                  <a:extLst>
                    <a:ext uri="{9D8B030D-6E8A-4147-A177-3AD203B41FA5}">
                      <a16:colId xmlns:a16="http://schemas.microsoft.com/office/drawing/2014/main" val="630261344"/>
                    </a:ext>
                  </a:extLst>
                </a:gridCol>
                <a:gridCol w="1101385">
                  <a:extLst>
                    <a:ext uri="{9D8B030D-6E8A-4147-A177-3AD203B41FA5}">
                      <a16:colId xmlns:a16="http://schemas.microsoft.com/office/drawing/2014/main" val="1108397625"/>
                    </a:ext>
                  </a:extLst>
                </a:gridCol>
                <a:gridCol w="1101385">
                  <a:extLst>
                    <a:ext uri="{9D8B030D-6E8A-4147-A177-3AD203B41FA5}">
                      <a16:colId xmlns:a16="http://schemas.microsoft.com/office/drawing/2014/main" val="67342983"/>
                    </a:ext>
                  </a:extLst>
                </a:gridCol>
                <a:gridCol w="1101385">
                  <a:extLst>
                    <a:ext uri="{9D8B030D-6E8A-4147-A177-3AD203B41FA5}">
                      <a16:colId xmlns:a16="http://schemas.microsoft.com/office/drawing/2014/main" val="871938600"/>
                    </a:ext>
                  </a:extLst>
                </a:gridCol>
                <a:gridCol w="1101385">
                  <a:extLst>
                    <a:ext uri="{9D8B030D-6E8A-4147-A177-3AD203B41FA5}">
                      <a16:colId xmlns:a16="http://schemas.microsoft.com/office/drawing/2014/main" val="2961114199"/>
                    </a:ext>
                  </a:extLst>
                </a:gridCol>
              </a:tblGrid>
              <a:tr h="233999">
                <a:tc>
                  <a:txBody>
                    <a:bodyPr/>
                    <a:lstStyle/>
                    <a:p>
                      <a:pPr marL="0" marR="0" algn="ctr">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gn="ctr">
                        <a:lnSpc>
                          <a:spcPct val="115000"/>
                        </a:lnSpc>
                        <a:spcBef>
                          <a:spcPts val="0"/>
                        </a:spcBef>
                        <a:spcAft>
                          <a:spcPts val="0"/>
                        </a:spcAft>
                      </a:pPr>
                      <a:r>
                        <a:rPr lang="en-US" sz="900">
                          <a:effectLst/>
                        </a:rPr>
                        <a:t>Monday</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gn="ctr">
                        <a:lnSpc>
                          <a:spcPct val="115000"/>
                        </a:lnSpc>
                        <a:spcBef>
                          <a:spcPts val="0"/>
                        </a:spcBef>
                        <a:spcAft>
                          <a:spcPts val="0"/>
                        </a:spcAft>
                      </a:pPr>
                      <a:r>
                        <a:rPr lang="en-US" sz="900">
                          <a:effectLst/>
                        </a:rPr>
                        <a:t>Tuesday</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gn="ctr">
                        <a:lnSpc>
                          <a:spcPct val="115000"/>
                        </a:lnSpc>
                        <a:spcBef>
                          <a:spcPts val="0"/>
                        </a:spcBef>
                        <a:spcAft>
                          <a:spcPts val="0"/>
                        </a:spcAft>
                      </a:pPr>
                      <a:r>
                        <a:rPr lang="en-US" sz="900">
                          <a:effectLst/>
                        </a:rPr>
                        <a:t>Wednesday</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gn="ctr">
                        <a:lnSpc>
                          <a:spcPct val="115000"/>
                        </a:lnSpc>
                        <a:spcBef>
                          <a:spcPts val="0"/>
                        </a:spcBef>
                        <a:spcAft>
                          <a:spcPts val="0"/>
                        </a:spcAft>
                      </a:pPr>
                      <a:r>
                        <a:rPr lang="en-US" sz="900">
                          <a:effectLst/>
                        </a:rPr>
                        <a:t>Thursday</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gn="ctr">
                        <a:lnSpc>
                          <a:spcPct val="115000"/>
                        </a:lnSpc>
                        <a:spcBef>
                          <a:spcPts val="0"/>
                        </a:spcBef>
                        <a:spcAft>
                          <a:spcPts val="0"/>
                        </a:spcAft>
                      </a:pPr>
                      <a:r>
                        <a:rPr lang="en-US" sz="900">
                          <a:effectLst/>
                        </a:rPr>
                        <a:t>Friday</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3960589432"/>
                  </a:ext>
                </a:extLst>
              </a:tr>
              <a:tr h="336932">
                <a:tc>
                  <a:txBody>
                    <a:bodyPr/>
                    <a:lstStyle/>
                    <a:p>
                      <a:pPr marL="0" marR="0" algn="ctr">
                        <a:lnSpc>
                          <a:spcPct val="115000"/>
                        </a:lnSpc>
                        <a:spcBef>
                          <a:spcPts val="0"/>
                        </a:spcBef>
                        <a:spcAft>
                          <a:spcPts val="0"/>
                        </a:spcAft>
                      </a:pPr>
                      <a:r>
                        <a:rPr lang="en-US" sz="800">
                          <a:effectLst/>
                        </a:rPr>
                        <a:t>Focus Standard(s)</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S6E4.b</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S6E4.b</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S6E4.b,c</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S6E4.c</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S6E4.b,c</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2594697962"/>
                  </a:ext>
                </a:extLst>
              </a:tr>
              <a:tr h="716910">
                <a:tc>
                  <a:txBody>
                    <a:bodyPr/>
                    <a:lstStyle/>
                    <a:p>
                      <a:pPr marL="0" marR="0" algn="ctr">
                        <a:lnSpc>
                          <a:spcPct val="115000"/>
                        </a:lnSpc>
                        <a:spcBef>
                          <a:spcPts val="0"/>
                        </a:spcBef>
                        <a:spcAft>
                          <a:spcPts val="0"/>
                        </a:spcAft>
                      </a:pPr>
                      <a:r>
                        <a:rPr lang="en-US" sz="800">
                          <a:effectLst/>
                        </a:rPr>
                        <a:t>Learning Target(s)</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How energy from sun transfers heat to air, land, and water. Heat transfer (conduction, convection, radiation).</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How energy from sun transfers heat to air, land, and water. Heat transfer (conduction, convection, radiation).</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Heat transfer (conduction, convection, radiation).</a:t>
                      </a:r>
                      <a:endParaRPr lang="en-US" sz="800">
                        <a:effectLst/>
                      </a:endParaRPr>
                    </a:p>
                    <a:p>
                      <a:pPr marL="0" marR="0">
                        <a:lnSpc>
                          <a:spcPct val="115000"/>
                        </a:lnSpc>
                        <a:spcBef>
                          <a:spcPts val="0"/>
                        </a:spcBef>
                        <a:spcAft>
                          <a:spcPts val="0"/>
                        </a:spcAft>
                      </a:pPr>
                      <a:r>
                        <a:rPr lang="en-US" sz="700">
                          <a:effectLst/>
                        </a:rPr>
                        <a:t>Unequal heating and rotation of the Earth that cause wind systems.</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Unequal heating and rotation of the Earth that cause wind systems.</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Heat transfer (conduction, convection, radiation).</a:t>
                      </a:r>
                      <a:endParaRPr lang="en-US" sz="800">
                        <a:effectLst/>
                      </a:endParaRPr>
                    </a:p>
                    <a:p>
                      <a:pPr marL="0" marR="0">
                        <a:lnSpc>
                          <a:spcPct val="115000"/>
                        </a:lnSpc>
                        <a:spcBef>
                          <a:spcPts val="0"/>
                        </a:spcBef>
                        <a:spcAft>
                          <a:spcPts val="0"/>
                        </a:spcAft>
                      </a:pPr>
                      <a:r>
                        <a:rPr lang="en-US" sz="700">
                          <a:effectLst/>
                        </a:rPr>
                        <a:t>Unequal heating and rotation of the Earth that cause wind systems.</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3649361266"/>
                  </a:ext>
                </a:extLst>
              </a:tr>
              <a:tr h="336932">
                <a:tc>
                  <a:txBody>
                    <a:bodyPr/>
                    <a:lstStyle/>
                    <a:p>
                      <a:pPr marL="0" marR="0" algn="ctr">
                        <a:lnSpc>
                          <a:spcPct val="115000"/>
                        </a:lnSpc>
                        <a:spcBef>
                          <a:spcPts val="0"/>
                        </a:spcBef>
                        <a:spcAft>
                          <a:spcPts val="0"/>
                        </a:spcAft>
                      </a:pPr>
                      <a:r>
                        <a:rPr lang="en-US" sz="800">
                          <a:effectLst/>
                        </a:rPr>
                        <a:t>Opening</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Warm-up: Ch.13 WB</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Warm-up: Ch.11 WB</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Warm-up: Ch.11</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Warm-up: Ch.13</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Warm-up: Ch.13</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3760425943"/>
                  </a:ext>
                </a:extLst>
              </a:tr>
              <a:tr h="463591">
                <a:tc>
                  <a:txBody>
                    <a:bodyPr/>
                    <a:lstStyle/>
                    <a:p>
                      <a:pPr marL="0" marR="0" algn="ctr">
                        <a:lnSpc>
                          <a:spcPct val="115000"/>
                        </a:lnSpc>
                        <a:spcBef>
                          <a:spcPts val="0"/>
                        </a:spcBef>
                        <a:spcAft>
                          <a:spcPts val="0"/>
                        </a:spcAft>
                      </a:pPr>
                      <a:r>
                        <a:rPr lang="en-US" sz="800">
                          <a:effectLst/>
                        </a:rPr>
                        <a:t>Work Session</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Video: Heat Transfer; TB p.389; Study Guide</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Study Guide; Heat transfer worksheet; TB p.389</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Study Guide; Wind systems TB p.396</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Study Guide; Wind systems TB p.396</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Stations (Heat Transfer, Air, Land, Water, Wind Systems)</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1526490597"/>
                  </a:ext>
                </a:extLst>
              </a:tr>
              <a:tr h="336932">
                <a:tc>
                  <a:txBody>
                    <a:bodyPr/>
                    <a:lstStyle/>
                    <a:p>
                      <a:pPr marL="0" marR="0" algn="ctr">
                        <a:lnSpc>
                          <a:spcPct val="115000"/>
                        </a:lnSpc>
                        <a:spcBef>
                          <a:spcPts val="0"/>
                        </a:spcBef>
                        <a:spcAft>
                          <a:spcPts val="0"/>
                        </a:spcAft>
                      </a:pPr>
                      <a:r>
                        <a:rPr lang="en-US" sz="800">
                          <a:effectLst/>
                        </a:rPr>
                        <a:t>Closing</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TOD</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Think-Pair-Share</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Three Learned Three Questions</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Student Summarize</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Think-Pair-Share</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3726105066"/>
                  </a:ext>
                </a:extLst>
              </a:tr>
              <a:tr h="463591">
                <a:tc>
                  <a:txBody>
                    <a:bodyPr/>
                    <a:lstStyle/>
                    <a:p>
                      <a:pPr marL="0" marR="0" algn="ctr">
                        <a:lnSpc>
                          <a:spcPct val="115000"/>
                        </a:lnSpc>
                        <a:spcBef>
                          <a:spcPts val="0"/>
                        </a:spcBef>
                        <a:spcAft>
                          <a:spcPts val="0"/>
                        </a:spcAft>
                      </a:pPr>
                      <a:r>
                        <a:rPr lang="en-US" sz="800">
                          <a:effectLst/>
                        </a:rPr>
                        <a:t>Minor Assignments Due</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Quiz #1  (S6E4.b)</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Heat Transfer Assignment</a:t>
                      </a:r>
                      <a:endParaRPr lang="en-US" sz="800">
                        <a:effectLst/>
                      </a:endParaRPr>
                    </a:p>
                    <a:p>
                      <a:pPr marL="0" marR="0">
                        <a:lnSpc>
                          <a:spcPct val="115000"/>
                        </a:lnSpc>
                        <a:spcBef>
                          <a:spcPts val="0"/>
                        </a:spcBef>
                        <a:spcAft>
                          <a:spcPts val="0"/>
                        </a:spcAft>
                      </a:pPr>
                      <a:r>
                        <a:rPr lang="en-US" sz="700">
                          <a:effectLst/>
                        </a:rPr>
                        <a:t>(S6E4.b,c)</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3787869523"/>
                  </a:ext>
                </a:extLst>
              </a:tr>
              <a:tr h="463591">
                <a:tc>
                  <a:txBody>
                    <a:bodyPr/>
                    <a:lstStyle/>
                    <a:p>
                      <a:pPr marL="0" marR="0" algn="ctr">
                        <a:lnSpc>
                          <a:spcPct val="115000"/>
                        </a:lnSpc>
                        <a:spcBef>
                          <a:spcPts val="0"/>
                        </a:spcBef>
                        <a:spcAft>
                          <a:spcPts val="0"/>
                        </a:spcAft>
                      </a:pPr>
                      <a:r>
                        <a:rPr lang="en-US" sz="800">
                          <a:effectLst/>
                        </a:rPr>
                        <a:t>Major Assignments Due</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a:txBody>
                    <a:bodyPr/>
                    <a:lstStyle/>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extLst>
                  <a:ext uri="{0D108BD9-81ED-4DB2-BD59-A6C34878D82A}">
                    <a16:rowId xmlns:a16="http://schemas.microsoft.com/office/drawing/2014/main" val="19410262"/>
                  </a:ext>
                </a:extLst>
              </a:tr>
              <a:tr h="463591">
                <a:tc gridSpan="2">
                  <a:txBody>
                    <a:bodyPr/>
                    <a:lstStyle/>
                    <a:p>
                      <a:pPr marL="0" marR="0" algn="ctr">
                        <a:lnSpc>
                          <a:spcPct val="115000"/>
                        </a:lnSpc>
                        <a:spcBef>
                          <a:spcPts val="0"/>
                        </a:spcBef>
                        <a:spcAft>
                          <a:spcPts val="0"/>
                        </a:spcAft>
                      </a:pPr>
                      <a:r>
                        <a:rPr lang="en-US" sz="800">
                          <a:effectLst/>
                        </a:rPr>
                        <a:t>Current Relearning &amp; Reassessment Assignments (with due dates)</a:t>
                      </a:r>
                      <a:endParaRPr lang="en-US" sz="800">
                        <a:effectLst/>
                        <a:latin typeface="Arial" panose="020B0604020202020204" pitchFamily="34" charset="0"/>
                        <a:ea typeface="Arial" panose="020B0604020202020204" pitchFamily="34" charset="0"/>
                      </a:endParaRPr>
                    </a:p>
                  </a:txBody>
                  <a:tcPr marL="45891" marR="45891" marT="45891" marB="45891"/>
                </a:tc>
                <a:tc hMerge="1">
                  <a:txBody>
                    <a:bodyPr/>
                    <a:lstStyle/>
                    <a:p>
                      <a:endParaRPr lang="en-US"/>
                    </a:p>
                  </a:txBody>
                  <a:tcPr/>
                </a:tc>
                <a:tc gridSpan="4">
                  <a:txBody>
                    <a:bodyPr/>
                    <a:lstStyle/>
                    <a:p>
                      <a:pPr marL="0" marR="0">
                        <a:lnSpc>
                          <a:spcPct val="115000"/>
                        </a:lnSpc>
                        <a:spcBef>
                          <a:spcPts val="0"/>
                        </a:spcBef>
                        <a:spcAft>
                          <a:spcPts val="0"/>
                        </a:spcAft>
                      </a:pPr>
                      <a:r>
                        <a:rPr lang="en-US" sz="700">
                          <a:effectLst/>
                        </a:rPr>
                        <a:t>Quiz#1 S6E4.b on 1/1;  R&amp;R will be due by 1/18. </a:t>
                      </a:r>
                      <a:endParaRPr lang="en-US" sz="800">
                        <a:effectLst/>
                      </a:endParaRPr>
                    </a:p>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9335413"/>
                  </a:ext>
                </a:extLst>
              </a:tr>
              <a:tr h="361484">
                <a:tc gridSpan="2">
                  <a:txBody>
                    <a:bodyPr/>
                    <a:lstStyle/>
                    <a:p>
                      <a:pPr marL="0" marR="0" algn="ctr">
                        <a:lnSpc>
                          <a:spcPct val="115000"/>
                        </a:lnSpc>
                        <a:spcBef>
                          <a:spcPts val="0"/>
                        </a:spcBef>
                        <a:spcAft>
                          <a:spcPts val="0"/>
                        </a:spcAft>
                      </a:pPr>
                      <a:r>
                        <a:rPr lang="en-US" sz="800">
                          <a:effectLst/>
                        </a:rPr>
                        <a:t>Vocabulary</a:t>
                      </a:r>
                    </a:p>
                    <a:p>
                      <a:pPr marL="0" marR="0">
                        <a:lnSpc>
                          <a:spcPct val="115000"/>
                        </a:lnSpc>
                        <a:spcBef>
                          <a:spcPts val="0"/>
                        </a:spcBef>
                        <a:spcAft>
                          <a:spcPts val="0"/>
                        </a:spcAft>
                      </a:pPr>
                      <a:r>
                        <a:rPr lang="en-US" sz="8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hMerge="1">
                  <a:txBody>
                    <a:bodyPr/>
                    <a:lstStyle/>
                    <a:p>
                      <a:endParaRPr lang="en-US"/>
                    </a:p>
                  </a:txBody>
                  <a:tcPr/>
                </a:tc>
                <a:tc gridSpan="4">
                  <a:txBody>
                    <a:bodyPr/>
                    <a:lstStyle/>
                    <a:p>
                      <a:pPr marL="0" marR="0">
                        <a:lnSpc>
                          <a:spcPct val="115000"/>
                        </a:lnSpc>
                        <a:spcBef>
                          <a:spcPts val="0"/>
                        </a:spcBef>
                        <a:spcAft>
                          <a:spcPts val="0"/>
                        </a:spcAft>
                      </a:pPr>
                      <a:r>
                        <a:rPr lang="en-US" sz="700">
                          <a:effectLst/>
                        </a:rPr>
                        <a:t>Conduction, Convection, Radiation, Green House Effect,  Wind, Local Winds</a:t>
                      </a:r>
                      <a:endParaRPr lang="en-US" sz="800">
                        <a:effectLst/>
                        <a:latin typeface="Arial" panose="020B0604020202020204" pitchFamily="34" charset="0"/>
                        <a:ea typeface="Arial" panose="020B0604020202020204" pitchFamily="34" charset="0"/>
                      </a:endParaRPr>
                    </a:p>
                  </a:txBody>
                  <a:tcPr marL="45891" marR="45891" marT="45891" marB="4589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4929578"/>
                  </a:ext>
                </a:extLst>
              </a:tr>
              <a:tr h="500809">
                <a:tc gridSpan="2">
                  <a:txBody>
                    <a:bodyPr/>
                    <a:lstStyle/>
                    <a:p>
                      <a:pPr marL="0" marR="0" algn="ctr">
                        <a:lnSpc>
                          <a:spcPct val="115000"/>
                        </a:lnSpc>
                        <a:spcBef>
                          <a:spcPts val="0"/>
                        </a:spcBef>
                        <a:spcAft>
                          <a:spcPts val="0"/>
                        </a:spcAft>
                      </a:pPr>
                      <a:r>
                        <a:rPr lang="en-US" sz="800">
                          <a:effectLst/>
                        </a:rPr>
                        <a:t>Upcoming Major Assignments</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Arial" panose="020B0604020202020204" pitchFamily="34" charset="0"/>
                        <a:ea typeface="Arial" panose="020B0604020202020204" pitchFamily="34" charset="0"/>
                      </a:endParaRPr>
                    </a:p>
                  </a:txBody>
                  <a:tcPr marL="45891" marR="45891" marT="45891" marB="45891"/>
                </a:tc>
                <a:tc hMerge="1">
                  <a:txBody>
                    <a:bodyPr/>
                    <a:lstStyle/>
                    <a:p>
                      <a:endParaRPr lang="en-US"/>
                    </a:p>
                  </a:txBody>
                  <a:tcPr/>
                </a:tc>
                <a:tc gridSpan="4">
                  <a:txBody>
                    <a:bodyPr/>
                    <a:lstStyle/>
                    <a:p>
                      <a:pPr marL="0" marR="0">
                        <a:lnSpc>
                          <a:spcPct val="115000"/>
                        </a:lnSpc>
                        <a:spcBef>
                          <a:spcPts val="0"/>
                        </a:spcBef>
                        <a:spcAft>
                          <a:spcPts val="0"/>
                        </a:spcAft>
                      </a:pPr>
                      <a:r>
                        <a:rPr lang="en-US" sz="700" dirty="0">
                          <a:effectLst/>
                        </a:rPr>
                        <a:t>Science Fair Projects; Test #1 Jan.20</a:t>
                      </a:r>
                      <a:endParaRPr lang="en-US" sz="800" dirty="0">
                        <a:effectLst/>
                        <a:latin typeface="Arial" panose="020B0604020202020204" pitchFamily="34" charset="0"/>
                        <a:ea typeface="Arial" panose="020B0604020202020204" pitchFamily="34" charset="0"/>
                      </a:endParaRPr>
                    </a:p>
                  </a:txBody>
                  <a:tcPr marL="45891" marR="45891" marT="45891" marB="4589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1221575"/>
                  </a:ext>
                </a:extLst>
              </a:tr>
            </a:tbl>
          </a:graphicData>
        </a:graphic>
      </p:graphicFrame>
      <p:sp>
        <p:nvSpPr>
          <p:cNvPr id="4" name="Rectangle 1">
            <a:extLst>
              <a:ext uri="{FF2B5EF4-FFF2-40B4-BE49-F238E27FC236}">
                <a16:creationId xmlns:a16="http://schemas.microsoft.com/office/drawing/2014/main" id="{2B834F5A-6DA1-40FF-A29F-A56467818FF4}"/>
              </a:ext>
            </a:extLst>
          </p:cNvPr>
          <p:cNvSpPr>
            <a:spLocks noChangeArrowheads="1"/>
          </p:cNvSpPr>
          <p:nvPr/>
        </p:nvSpPr>
        <p:spPr bwMode="auto">
          <a:xfrm>
            <a:off x="1268413" y="1443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1550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D67E-92E4-4F68-B5DC-66038420D2B1}"/>
              </a:ext>
            </a:extLst>
          </p:cNvPr>
          <p:cNvSpPr/>
          <p:nvPr/>
        </p:nvSpPr>
        <p:spPr>
          <a:xfrm>
            <a:off x="595423" y="304800"/>
            <a:ext cx="7953153" cy="6463308"/>
          </a:xfrm>
          <a:prstGeom prst="rect">
            <a:avLst/>
          </a:prstGeom>
        </p:spPr>
        <p:txBody>
          <a:bodyPr wrap="square">
            <a:spAutoFit/>
          </a:bodyPr>
          <a:lstStyle/>
          <a:p>
            <a:r>
              <a:rPr lang="en-US" dirty="0"/>
              <a:t>S6E4. Obtain, evaluate, and communicate information about how the sun, land, and water affect climate and weather. </a:t>
            </a:r>
          </a:p>
          <a:p>
            <a:endParaRPr lang="en-US" dirty="0"/>
          </a:p>
          <a:p>
            <a:pPr marL="342900" indent="-342900">
              <a:buAutoNum type="alphaLcPeriod"/>
            </a:pPr>
            <a:r>
              <a:rPr lang="en-US" dirty="0"/>
              <a:t>Analyze and interpret data to compare and contrast the composition of Earth’s atmospheric layers (including the ozone layer) and greenhouse gases. (Clarification statement: Earth’s atmospheric layers include the troposphere, stratosphere, mesosphere, and thermosphere.)</a:t>
            </a:r>
          </a:p>
          <a:p>
            <a:pPr marL="342900" indent="-342900">
              <a:buAutoNum type="alphaLcPeriod"/>
            </a:pPr>
            <a:endParaRPr lang="en-US" dirty="0"/>
          </a:p>
          <a:p>
            <a:pPr marL="342900" indent="-342900">
              <a:buAutoNum type="alphaLcPeriod"/>
            </a:pPr>
            <a:r>
              <a:rPr lang="en-US" dirty="0">
                <a:highlight>
                  <a:srgbClr val="FF0000"/>
                </a:highlight>
              </a:rPr>
              <a:t> Plan and carry out an investigation to demonstrate how energy from the sun transfers heat to air, land and water at different rates. (Clarification statement: Heat transfer should include the processes of conduction, convection, and radiation.) </a:t>
            </a:r>
          </a:p>
          <a:p>
            <a:pPr marL="342900" indent="-342900">
              <a:buAutoNum type="alphaLcPeriod"/>
            </a:pPr>
            <a:endParaRPr lang="en-US" dirty="0"/>
          </a:p>
          <a:p>
            <a:pPr marL="342900" indent="-342900">
              <a:buAutoNum type="alphaLcPeriod"/>
            </a:pPr>
            <a:r>
              <a:rPr lang="en-US" dirty="0"/>
              <a:t>Develop a model demonstrating the interaction between unequal heating and the rotation of the Earth that causes local and global wind systems. </a:t>
            </a:r>
          </a:p>
          <a:p>
            <a:pPr marL="342900" indent="-342900">
              <a:buAutoNum type="alphaLcPeriod"/>
            </a:pPr>
            <a:endParaRPr lang="en-US" dirty="0"/>
          </a:p>
          <a:p>
            <a:pPr marL="342900" indent="-342900">
              <a:buAutoNum type="alphaLcPeriod"/>
            </a:pPr>
            <a:r>
              <a:rPr lang="en-US" dirty="0"/>
              <a:t>Construct an explanation of the relationship between air pressure, weather fronts, and air masses and meteorological events such as tornados and thunderstorms.</a:t>
            </a:r>
          </a:p>
          <a:p>
            <a:pPr marL="342900" indent="-342900">
              <a:buAutoNum type="alphaLcPeriod"/>
            </a:pPr>
            <a:endParaRPr lang="en-US" dirty="0"/>
          </a:p>
          <a:p>
            <a:pPr marL="342900" indent="-342900">
              <a:buAutoNum type="alphaLcPeriod"/>
            </a:pPr>
            <a:r>
              <a:rPr lang="en-US" dirty="0"/>
              <a:t> Analyze and interpret weather data to explain the effects of moisture evaporating from the ocean on weather patterns and weather events such as hurricanes. </a:t>
            </a:r>
          </a:p>
        </p:txBody>
      </p:sp>
    </p:spTree>
    <p:extLst>
      <p:ext uri="{BB962C8B-B14F-4D97-AF65-F5344CB8AC3E}">
        <p14:creationId xmlns:p14="http://schemas.microsoft.com/office/powerpoint/2010/main" val="146089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244C3D-E79D-4737-83CE-916AAC642E8C}"/>
              </a:ext>
            </a:extLst>
          </p:cNvPr>
          <p:cNvSpPr/>
          <p:nvPr/>
        </p:nvSpPr>
        <p:spPr>
          <a:xfrm>
            <a:off x="609600" y="228600"/>
            <a:ext cx="7924800" cy="1938992"/>
          </a:xfrm>
          <a:prstGeom prst="rect">
            <a:avLst/>
          </a:prstGeom>
        </p:spPr>
        <p:txBody>
          <a:bodyPr wrap="square">
            <a:spAutoFit/>
          </a:bodyPr>
          <a:lstStyle/>
          <a:p>
            <a:r>
              <a:rPr lang="en-US" sz="2400" b="1" dirty="0">
                <a:solidFill>
                  <a:schemeClr val="bg1"/>
                </a:solidFill>
                <a:latin typeface="Book Antiqua" pitchFamily="18" charset="0"/>
              </a:rPr>
              <a:t>Plan and carry out an investigation to demonstrate how energy from the sun transfers heat to air, land and water at different rates. </a:t>
            </a:r>
          </a:p>
          <a:p>
            <a:r>
              <a:rPr lang="en-US" sz="2400" b="1" dirty="0">
                <a:solidFill>
                  <a:schemeClr val="bg1"/>
                </a:solidFill>
                <a:latin typeface="Book Antiqua" pitchFamily="18" charset="0"/>
              </a:rPr>
              <a:t>(Clarification statement: Heat transfer should include the processes of conduction, convection, and radiation.) </a:t>
            </a:r>
          </a:p>
        </p:txBody>
      </p:sp>
      <p:pic>
        <p:nvPicPr>
          <p:cNvPr id="2050" name="Picture 2" descr="Understanding Solar Radiation">
            <a:extLst>
              <a:ext uri="{FF2B5EF4-FFF2-40B4-BE49-F238E27FC236}">
                <a16:creationId xmlns:a16="http://schemas.microsoft.com/office/drawing/2014/main" id="{CD5ABDA8-96D7-4C32-90CF-56CD482E89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62200"/>
            <a:ext cx="5105400" cy="381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0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the Difference Between Conduction, Convection, and Radiation? |  Machine Design">
            <a:extLst>
              <a:ext uri="{FF2B5EF4-FFF2-40B4-BE49-F238E27FC236}">
                <a16:creationId xmlns:a16="http://schemas.microsoft.com/office/drawing/2014/main" id="{984C2932-37CE-4EEF-A490-435779917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43" y="1143000"/>
            <a:ext cx="7452114"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7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Heat transfer diagra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eat_transfer_large_0.png"/>
          <p:cNvPicPr>
            <a:picLocks noChangeAspect="1"/>
          </p:cNvPicPr>
          <p:nvPr/>
        </p:nvPicPr>
        <p:blipFill>
          <a:blip r:embed="rId3" cstate="print"/>
          <a:stretch>
            <a:fillRect/>
          </a:stretch>
        </p:blipFill>
        <p:spPr>
          <a:xfrm>
            <a:off x="2057400" y="3200400"/>
            <a:ext cx="4318000" cy="3238500"/>
          </a:xfrm>
          <a:prstGeom prst="rect">
            <a:avLst/>
          </a:prstGeom>
        </p:spPr>
      </p:pic>
      <p:sp>
        <p:nvSpPr>
          <p:cNvPr id="4" name="Rectangle 3"/>
          <p:cNvSpPr/>
          <p:nvPr/>
        </p:nvSpPr>
        <p:spPr>
          <a:xfrm>
            <a:off x="228600" y="304800"/>
            <a:ext cx="8382000" cy="2862322"/>
          </a:xfrm>
          <a:prstGeom prst="rect">
            <a:avLst/>
          </a:prstGeom>
        </p:spPr>
        <p:txBody>
          <a:bodyPr wrap="square">
            <a:spAutoFit/>
          </a:bodyPr>
          <a:lstStyle/>
          <a:p>
            <a:r>
              <a:rPr lang="en-US" dirty="0"/>
              <a:t>S6E4. Obtain, evaluate, and communicate information about how the sun, land, and water affect climate and weather. </a:t>
            </a:r>
          </a:p>
          <a:p>
            <a:pPr marL="342900" indent="-342900"/>
            <a:endParaRPr lang="en-US" dirty="0"/>
          </a:p>
          <a:p>
            <a:pPr marL="342900" indent="-342900"/>
            <a:r>
              <a:rPr lang="en-US" dirty="0">
                <a:highlight>
                  <a:srgbClr val="FF0000"/>
                </a:highlight>
              </a:rPr>
              <a:t>B    Plan and carry out an investigation to demonstrate how energy from the sun transfers heat to air, land and water at different rates. (Clarification statement: Heat transfer should include the processes of conduction, convection, and radiation.) </a:t>
            </a:r>
          </a:p>
          <a:p>
            <a:pPr marL="342900" indent="-342900">
              <a:buAutoNum type="alphaLcPeriod"/>
            </a:pPr>
            <a:endParaRPr lang="en-US" dirty="0"/>
          </a:p>
          <a:p>
            <a:pPr marL="342900" indent="-342900"/>
            <a:r>
              <a:rPr lang="en-US" dirty="0"/>
              <a:t>C    Develop a model demonstrating the interaction between unequal heating and the rotation of the Earth that causes local and global wind systems.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Heat transfer diagra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eat_transfer_large_0.png"/>
          <p:cNvPicPr>
            <a:picLocks noChangeAspect="1"/>
          </p:cNvPicPr>
          <p:nvPr/>
        </p:nvPicPr>
        <p:blipFill>
          <a:blip r:embed="rId3" cstate="print"/>
          <a:stretch>
            <a:fillRect/>
          </a:stretch>
        </p:blipFill>
        <p:spPr>
          <a:xfrm>
            <a:off x="762000" y="533400"/>
            <a:ext cx="7314286" cy="54857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543800" cy="1200329"/>
          </a:xfrm>
          <a:prstGeom prst="rect">
            <a:avLst/>
          </a:prstGeom>
        </p:spPr>
        <p:txBody>
          <a:bodyPr wrap="square">
            <a:spAutoFit/>
          </a:bodyPr>
          <a:lstStyle/>
          <a:p>
            <a:r>
              <a:rPr lang="en-US" sz="2400" dirty="0">
                <a:solidFill>
                  <a:srgbClr val="7030A0"/>
                </a:solidFill>
              </a:rPr>
              <a:t>radiation </a:t>
            </a:r>
            <a:r>
              <a:rPr lang="en-US" sz="2400" dirty="0"/>
              <a:t>is the emission or transmission of energy in the form of waves or particles through space or through a material medium.</a:t>
            </a:r>
          </a:p>
        </p:txBody>
      </p:sp>
      <p:sp>
        <p:nvSpPr>
          <p:cNvPr id="3" name="Rectangle 2"/>
          <p:cNvSpPr/>
          <p:nvPr/>
        </p:nvSpPr>
        <p:spPr>
          <a:xfrm>
            <a:off x="762000" y="2286000"/>
            <a:ext cx="7772400" cy="1569660"/>
          </a:xfrm>
          <a:prstGeom prst="rect">
            <a:avLst/>
          </a:prstGeom>
        </p:spPr>
        <p:txBody>
          <a:bodyPr wrap="square">
            <a:spAutoFit/>
          </a:bodyPr>
          <a:lstStyle/>
          <a:p>
            <a:r>
              <a:rPr lang="en-US" sz="2400" dirty="0">
                <a:solidFill>
                  <a:srgbClr val="7030A0"/>
                </a:solidFill>
              </a:rPr>
              <a:t>Conduction</a:t>
            </a:r>
            <a:r>
              <a:rPr lang="en-US" sz="2400" dirty="0"/>
              <a:t> is the process by which heat is transferred from the hotter end to the colder end of an object. The ability of the object to conduct heat is known as its thermal conductivity, and is denoted k.</a:t>
            </a:r>
          </a:p>
        </p:txBody>
      </p:sp>
      <p:sp>
        <p:nvSpPr>
          <p:cNvPr id="4" name="Rectangle 3"/>
          <p:cNvSpPr/>
          <p:nvPr/>
        </p:nvSpPr>
        <p:spPr>
          <a:xfrm>
            <a:off x="762000" y="4572000"/>
            <a:ext cx="7696200" cy="1938992"/>
          </a:xfrm>
          <a:prstGeom prst="rect">
            <a:avLst/>
          </a:prstGeom>
        </p:spPr>
        <p:txBody>
          <a:bodyPr wrap="square">
            <a:spAutoFit/>
          </a:bodyPr>
          <a:lstStyle/>
          <a:p>
            <a:r>
              <a:rPr lang="en-US" sz="2400" dirty="0">
                <a:solidFill>
                  <a:srgbClr val="7030A0"/>
                </a:solidFill>
              </a:rPr>
              <a:t>Convection </a:t>
            </a:r>
            <a:r>
              <a:rPr lang="en-US" sz="2400" dirty="0"/>
              <a:t>the movement caused within a fluid by the tendency of hotter and therefore less dense material to rise, and colder, denser material to sink under the influence of gravity, which consequently results in transfer of heat.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762000" y="457200"/>
            <a:ext cx="7086600" cy="1077218"/>
          </a:xfrm>
          <a:prstGeom prst="rect">
            <a:avLst/>
          </a:prstGeom>
          <a:noFill/>
        </p:spPr>
        <p:txBody>
          <a:bodyPr wrap="square" rtlCol="0">
            <a:spAutoFit/>
          </a:bodyPr>
          <a:lstStyle/>
          <a:p>
            <a:r>
              <a:rPr lang="en-US" sz="3200" dirty="0">
                <a:hlinkClick r:id="rId3"/>
              </a:rPr>
              <a:t>Video link:  Conduction, Convection, Radiation</a:t>
            </a:r>
            <a:endParaRPr lang="en-US" sz="3200" dirty="0"/>
          </a:p>
        </p:txBody>
      </p:sp>
      <p:sp>
        <p:nvSpPr>
          <p:cNvPr id="8" name="TextBox 7"/>
          <p:cNvSpPr txBox="1"/>
          <p:nvPr/>
        </p:nvSpPr>
        <p:spPr>
          <a:xfrm>
            <a:off x="533400" y="5257800"/>
            <a:ext cx="5562600" cy="646331"/>
          </a:xfrm>
          <a:prstGeom prst="rect">
            <a:avLst/>
          </a:prstGeom>
          <a:noFill/>
        </p:spPr>
        <p:txBody>
          <a:bodyPr wrap="square" rtlCol="0">
            <a:spAutoFit/>
          </a:bodyPr>
          <a:lstStyle/>
          <a:p>
            <a:r>
              <a:rPr lang="en-US" sz="3600" dirty="0">
                <a:hlinkClick r:id="rId4"/>
              </a:rPr>
              <a:t>Video Link; Heat Transfer</a:t>
            </a:r>
            <a:endParaRPr lang="en-US" sz="3600" dirty="0"/>
          </a:p>
        </p:txBody>
      </p:sp>
      <p:pic>
        <p:nvPicPr>
          <p:cNvPr id="2057" name="Picture 9" descr="Diagram showing how heat transfer — Stock Vector"/>
          <p:cNvPicPr>
            <a:picLocks noChangeAspect="1" noChangeArrowheads="1"/>
          </p:cNvPicPr>
          <p:nvPr/>
        </p:nvPicPr>
        <p:blipFill>
          <a:blip r:embed="rId5" cstate="print"/>
          <a:srcRect/>
          <a:stretch>
            <a:fillRect/>
          </a:stretch>
        </p:blipFill>
        <p:spPr bwMode="auto">
          <a:xfrm>
            <a:off x="3962400" y="1600200"/>
            <a:ext cx="4142912" cy="3200400"/>
          </a:xfrm>
          <a:prstGeom prst="rect">
            <a:avLst/>
          </a:prstGeom>
          <a:noFill/>
        </p:spPr>
      </p:pic>
      <p:sp>
        <p:nvSpPr>
          <p:cNvPr id="2059" name="AutoShape 11" descr="https://www.solpass.org/science6-8-new/s8/images/cond_conv_rad_small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4308</TotalTime>
  <Words>1430</Words>
  <Application>Microsoft Office PowerPoint</Application>
  <PresentationFormat>On-screen Show (4:3)</PresentationFormat>
  <Paragraphs>198</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Aharoni</vt:lpstr>
      <vt:lpstr>Arial</vt:lpstr>
      <vt:lpstr>Book Antiqua</vt:lpstr>
      <vt:lpstr>Calibri</vt:lpstr>
      <vt:lpstr>Constantia</vt:lpstr>
      <vt:lpstr>Times New Roman</vt:lpstr>
      <vt:lpstr>US</vt:lpstr>
      <vt:lpstr>Wingdings 2</vt:lpstr>
      <vt:lpstr>YouTube Noto</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127</cp:revision>
  <dcterms:created xsi:type="dcterms:W3CDTF">2022-08-17T18:07:01Z</dcterms:created>
  <dcterms:modified xsi:type="dcterms:W3CDTF">2023-01-09T14:13:47Z</dcterms:modified>
</cp:coreProperties>
</file>